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68" r:id="rId5"/>
    <p:sldId id="277" r:id="rId6"/>
    <p:sldId id="259" r:id="rId7"/>
    <p:sldId id="258" r:id="rId8"/>
    <p:sldId id="265" r:id="rId9"/>
    <p:sldId id="269" r:id="rId10"/>
    <p:sldId id="272" r:id="rId11"/>
    <p:sldId id="270" r:id="rId12"/>
    <p:sldId id="271" r:id="rId13"/>
    <p:sldId id="273" r:id="rId14"/>
    <p:sldId id="274" r:id="rId15"/>
    <p:sldId id="275" r:id="rId16"/>
    <p:sldId id="276"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73" d="100"/>
          <a:sy n="73" d="100"/>
        </p:scale>
        <p:origin x="-63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333812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179234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324917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332873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166272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339754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331654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295808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146488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214604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1D82C4A-3318-412E-955B-247213B37513}" type="datetimeFigureOut">
              <a:rPr lang="tr-TR" smtClean="0"/>
              <a:pPr/>
              <a:t>17.10.2020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153861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82C4A-3318-412E-955B-247213B37513}" type="datetimeFigureOut">
              <a:rPr lang="tr-TR" smtClean="0"/>
              <a:pPr/>
              <a:t>17.10.2020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D80F6-1D56-4DEC-860F-D2660B21EE44}" type="slidenum">
              <a:rPr lang="tr-TR" smtClean="0"/>
              <a:pPr/>
              <a:t>‹#›</a:t>
            </a:fld>
            <a:endParaRPr lang="tr-TR"/>
          </a:p>
        </p:txBody>
      </p:sp>
    </p:spTree>
    <p:extLst>
      <p:ext uri="{BB962C8B-B14F-4D97-AF65-F5344CB8AC3E}">
        <p14:creationId xmlns:p14="http://schemas.microsoft.com/office/powerpoint/2010/main" xmlns="" val="4139721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tccb.gov.t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10"/>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sharpenSoften amount="25000"/>
                    </a14:imgEffect>
                    <a14:imgEffect>
                      <a14:saturation sat="300000"/>
                    </a14:imgEffect>
                  </a14:imgLayer>
                </a14:imgProps>
              </a:ext>
              <a:ext uri="{28A0092B-C50C-407E-A947-70E740481C1C}">
                <a14:useLocalDpi xmlns:a14="http://schemas.microsoft.com/office/drawing/2010/main" xmlns="" val="0"/>
              </a:ext>
            </a:extLst>
          </a:blip>
          <a:stretch>
            <a:fillRect/>
          </a:stretch>
        </p:blipFill>
        <p:spPr>
          <a:xfrm>
            <a:off x="0" y="0"/>
            <a:ext cx="12191999" cy="6858000"/>
          </a:xfrm>
        </p:spPr>
      </p:pic>
      <p:sp>
        <p:nvSpPr>
          <p:cNvPr id="12" name="Bulut Belirtme Çizgisi 11"/>
          <p:cNvSpPr/>
          <p:nvPr/>
        </p:nvSpPr>
        <p:spPr>
          <a:xfrm>
            <a:off x="2338252" y="1482073"/>
            <a:ext cx="7694022" cy="3239588"/>
          </a:xfrm>
          <a:prstGeom prst="cloudCallout">
            <a:avLst>
              <a:gd name="adj1" fmla="val -48565"/>
              <a:gd name="adj2" fmla="val 68535"/>
            </a:avLst>
          </a:prstGeom>
          <a:solidFill>
            <a:srgbClr val="FFFF66"/>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ln w="0"/>
                <a:solidFill>
                  <a:srgbClr val="7030A0"/>
                </a:solidFill>
                <a:effectLst>
                  <a:outerShdw blurRad="50800" dist="38100" dir="8100000" algn="tr" rotWithShape="0">
                    <a:prstClr val="black">
                      <a:alpha val="40000"/>
                    </a:prstClr>
                  </a:outerShdw>
                </a:effectLst>
              </a:rPr>
              <a:t>  </a:t>
            </a:r>
            <a:endParaRPr lang="tr-TR" sz="2400" dirty="0">
              <a:ln w="0"/>
              <a:solidFill>
                <a:srgbClr val="7030A0"/>
              </a:solidFill>
              <a:effectLst>
                <a:outerShdw blurRad="50800" dist="38100" dir="8100000" algn="tr" rotWithShape="0">
                  <a:prstClr val="black">
                    <a:alpha val="40000"/>
                  </a:prstClr>
                </a:outerShdw>
              </a:effectLst>
            </a:endParaRPr>
          </a:p>
        </p:txBody>
      </p:sp>
      <p:sp>
        <p:nvSpPr>
          <p:cNvPr id="13" name="Dikdörtgen 12"/>
          <p:cNvSpPr/>
          <p:nvPr/>
        </p:nvSpPr>
        <p:spPr>
          <a:xfrm>
            <a:off x="2495005" y="2068511"/>
            <a:ext cx="6988629" cy="1754326"/>
          </a:xfrm>
          <a:prstGeom prst="rect">
            <a:avLst/>
          </a:prstGeom>
          <a:noFill/>
        </p:spPr>
        <p:txBody>
          <a:bodyPr wrap="square" lIns="91440" tIns="45720" rIns="91440" bIns="45720">
            <a:spAutoFit/>
          </a:bodyPr>
          <a:lstStyle/>
          <a:p>
            <a:pPr algn="ctr"/>
            <a:r>
              <a:rPr lang="tr-TR" sz="5400" b="1" dirty="0" smtClean="0">
                <a:ln w="22225">
                  <a:solidFill>
                    <a:schemeClr val="accent2"/>
                  </a:solidFill>
                  <a:prstDash val="solid"/>
                </a:ln>
                <a:solidFill>
                  <a:schemeClr val="accent2">
                    <a:lumMod val="40000"/>
                    <a:lumOff val="60000"/>
                  </a:schemeClr>
                </a:solidFill>
              </a:rPr>
              <a:t>Ben Çocuğum Haklarımla Varım</a:t>
            </a:r>
            <a:endParaRPr lang="tr-T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595985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3"/>
          <p:cNvPicPr>
            <a:picLocks noChangeAspect="1"/>
          </p:cNvPicPr>
          <p:nvPr/>
        </p:nvPicPr>
        <p:blipFill rotWithShape="1">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b="32394"/>
          <a:stretch/>
        </p:blipFill>
        <p:spPr>
          <a:xfrm>
            <a:off x="0" y="0"/>
            <a:ext cx="12191999" cy="6858001"/>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5" name="Oval 4"/>
          <p:cNvSpPr/>
          <p:nvPr/>
        </p:nvSpPr>
        <p:spPr>
          <a:xfrm>
            <a:off x="188259" y="410837"/>
            <a:ext cx="5934634" cy="27680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tr-TR" sz="1400" dirty="0" smtClean="0">
                <a:solidFill>
                  <a:schemeClr val="tx1"/>
                </a:solidFill>
                <a:latin typeface="Times New Roman" panose="02020603050405020304" pitchFamily="18" charset="0"/>
                <a:cs typeface="Times New Roman" panose="02020603050405020304" pitchFamily="18" charset="0"/>
              </a:rPr>
              <a:t>11- </a:t>
            </a:r>
            <a:r>
              <a:rPr lang="tr-TR" sz="1400" dirty="0">
                <a:solidFill>
                  <a:schemeClr val="tx1"/>
                </a:solidFill>
                <a:latin typeface="Times New Roman" panose="02020603050405020304" pitchFamily="18" charset="0"/>
                <a:cs typeface="Times New Roman" panose="02020603050405020304" pitchFamily="18" charset="0"/>
              </a:rPr>
              <a:t>Anne ve babalarının izni olmadan hiçbir çocuk başka bir ülkeye götürülemez. Çocukları bu şekilde başka yerlere götüren kişilere karşı mücadele edilmesi gerekir.</a:t>
            </a:r>
          </a:p>
          <a:p>
            <a:pPr algn="just"/>
            <a:r>
              <a:rPr lang="tr-TR" sz="1400" dirty="0">
                <a:solidFill>
                  <a:schemeClr val="tx1"/>
                </a:solidFill>
                <a:latin typeface="Times New Roman" panose="02020603050405020304" pitchFamily="18" charset="0"/>
                <a:cs typeface="Times New Roman" panose="02020603050405020304" pitchFamily="18" charset="0"/>
              </a:rPr>
              <a:t>12- Her çocuk, görüşlerini serbestçe ifade etme, kendisini ilgilendiren her konuda görüşlerinin dikkate alınmasını isteme hakkına sahiptir. Herkesin çocukları dinleme, onların fikirlerini öğrenme ve onlara saygı gösterme sorumluluğu vardır</a:t>
            </a:r>
            <a:r>
              <a:rPr lang="tr-TR" sz="1400" dirty="0" smtClean="0">
                <a:solidFill>
                  <a:schemeClr val="tx1"/>
                </a:solidFill>
                <a:latin typeface="Times New Roman" panose="02020603050405020304" pitchFamily="18" charset="0"/>
                <a:cs typeface="Times New Roman" panose="02020603050405020304" pitchFamily="18" charset="0"/>
              </a:rPr>
              <a:t>.</a:t>
            </a:r>
            <a:endParaRPr lang="tr-TR" sz="1400"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3682254" y="2494383"/>
            <a:ext cx="5029200" cy="150691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1400" dirty="0">
                <a:solidFill>
                  <a:schemeClr val="tx1"/>
                </a:solidFill>
                <a:latin typeface="Times New Roman" panose="02020603050405020304" pitchFamily="18" charset="0"/>
                <a:cs typeface="Times New Roman" panose="02020603050405020304" pitchFamily="18" charset="0"/>
              </a:rPr>
              <a:t>13- Her çocuğun duygu ve düşüncelerini istediği şekilde açıklama hakkı vardır. Çocukların da başka kişilerin zarar görmemesi için gerekeni yapmaları gerekir.</a:t>
            </a:r>
          </a:p>
          <a:p>
            <a:pPr algn="ctr"/>
            <a:endParaRPr lang="tr-TR" sz="1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6481482" y="318714"/>
            <a:ext cx="5351928" cy="24991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tr-TR" sz="1400" dirty="0">
                <a:solidFill>
                  <a:schemeClr val="tx1"/>
                </a:solidFill>
                <a:latin typeface="Times New Roman" panose="02020603050405020304" pitchFamily="18" charset="0"/>
                <a:cs typeface="Times New Roman" panose="02020603050405020304" pitchFamily="18" charset="0"/>
              </a:rPr>
              <a:t>14- Her çocuğun, kendi düşüncesini geliştirme ve istediği dini seçme hakkı vardır. Bu konularda çocukları büyüten yetişkinlerin de onlara yol gösterme hakkı ve sorumluluğu vardır.</a:t>
            </a:r>
          </a:p>
          <a:p>
            <a:r>
              <a:rPr lang="tr-TR" sz="1400" dirty="0">
                <a:solidFill>
                  <a:schemeClr val="tx1"/>
                </a:solidFill>
                <a:latin typeface="Times New Roman" panose="02020603050405020304" pitchFamily="18" charset="0"/>
                <a:cs typeface="Times New Roman" panose="02020603050405020304" pitchFamily="18" charset="0"/>
              </a:rPr>
              <a:t>15- Çocukların arkadaşlarıyla barış içinde toplanabilme, dernek kurabilme ya da derneklere üye olma hakkı </a:t>
            </a:r>
            <a:r>
              <a:rPr lang="tr-TR" sz="1400" dirty="0" smtClean="0">
                <a:solidFill>
                  <a:schemeClr val="tx1"/>
                </a:solidFill>
                <a:latin typeface="Times New Roman" panose="02020603050405020304" pitchFamily="18" charset="0"/>
                <a:cs typeface="Times New Roman" panose="02020603050405020304" pitchFamily="18" charset="0"/>
              </a:rPr>
              <a:t>vardır.</a:t>
            </a:r>
            <a:endParaRPr lang="tr-TR"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64938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3"/>
          <p:cNvPicPr>
            <a:picLocks noChangeAspect="1"/>
          </p:cNvPicPr>
          <p:nvPr/>
        </p:nvPicPr>
        <p:blipFill rotWithShape="1">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b="32394"/>
          <a:stretch/>
        </p:blipFill>
        <p:spPr>
          <a:xfrm>
            <a:off x="0" y="0"/>
            <a:ext cx="12191999" cy="6858001"/>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5" name="Oval 4"/>
          <p:cNvSpPr/>
          <p:nvPr/>
        </p:nvSpPr>
        <p:spPr>
          <a:xfrm>
            <a:off x="0" y="169958"/>
            <a:ext cx="5647764" cy="317639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endParaRPr lang="tr-TR" sz="1400" dirty="0" smtClean="0">
              <a:solidFill>
                <a:schemeClr val="tx1"/>
              </a:solidFill>
              <a:latin typeface="Times New Roman" panose="02020603050405020304" pitchFamily="18" charset="0"/>
              <a:cs typeface="Times New Roman" panose="02020603050405020304" pitchFamily="18" charset="0"/>
            </a:endParaRPr>
          </a:p>
          <a:p>
            <a:r>
              <a:rPr lang="tr-TR" sz="1400" dirty="0" smtClean="0">
                <a:solidFill>
                  <a:schemeClr val="tx1"/>
                </a:solidFill>
                <a:latin typeface="Times New Roman" panose="02020603050405020304" pitchFamily="18" charset="0"/>
                <a:cs typeface="Times New Roman" panose="02020603050405020304" pitchFamily="18" charset="0"/>
              </a:rPr>
              <a:t>16- </a:t>
            </a:r>
            <a:r>
              <a:rPr lang="tr-TR" sz="1400" dirty="0">
                <a:solidFill>
                  <a:schemeClr val="tx1"/>
                </a:solidFill>
                <a:latin typeface="Times New Roman" panose="02020603050405020304" pitchFamily="18" charset="0"/>
                <a:cs typeface="Times New Roman" panose="02020603050405020304" pitchFamily="18" charset="0"/>
              </a:rPr>
              <a:t>Hiç kimse çocukların onurunu kıramaz, onları küçük düşüremez, özel hayatına karışamaz. Çocukların bu hakkı yasalarla korunur.</a:t>
            </a:r>
          </a:p>
          <a:p>
            <a:pPr algn="just"/>
            <a:r>
              <a:rPr lang="tr-TR" sz="1400" dirty="0">
                <a:solidFill>
                  <a:schemeClr val="tx1"/>
                </a:solidFill>
                <a:latin typeface="Times New Roman" panose="02020603050405020304" pitchFamily="18" charset="0"/>
                <a:cs typeface="Times New Roman" panose="02020603050405020304" pitchFamily="18" charset="0"/>
              </a:rPr>
              <a:t>17- Devlet, kitle iletişim araçlarının, çocuğun gelişimi açısından önemini kabul eder. Çocuğun bunlarla çeşitli bilgi ve belgelere ulaşmasını sağlar, kendi kültürü ve dili bakımından bu araçlarla alabileceği gereksinimleri karşılar. Ayrıca kitle iletişim araçlarının verebileceği her türlü zarardan çocukları korur.</a:t>
            </a:r>
          </a:p>
        </p:txBody>
      </p:sp>
      <p:sp>
        <p:nvSpPr>
          <p:cNvPr id="6" name="Oval 5"/>
          <p:cNvSpPr/>
          <p:nvPr/>
        </p:nvSpPr>
        <p:spPr>
          <a:xfrm>
            <a:off x="3718113" y="2825936"/>
            <a:ext cx="4975411" cy="135609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tr-TR" sz="1400" dirty="0">
                <a:solidFill>
                  <a:schemeClr val="tx1"/>
                </a:solidFill>
                <a:latin typeface="Times New Roman" panose="02020603050405020304" pitchFamily="18" charset="0"/>
                <a:cs typeface="Times New Roman" panose="02020603050405020304" pitchFamily="18" charset="0"/>
              </a:rPr>
              <a:t>18- Çocukların yetişmesinden ve gelişmesinden sorumlu olan büyükler, bu sorumluluklarını en iyi biçimde yerine getirirler.</a:t>
            </a:r>
          </a:p>
        </p:txBody>
      </p:sp>
      <p:sp>
        <p:nvSpPr>
          <p:cNvPr id="7" name="Oval 6"/>
          <p:cNvSpPr/>
          <p:nvPr/>
        </p:nvSpPr>
        <p:spPr>
          <a:xfrm>
            <a:off x="5459507" y="460282"/>
            <a:ext cx="6395196" cy="256530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tr-TR" sz="1400" dirty="0" smtClean="0">
                <a:solidFill>
                  <a:schemeClr val="tx1"/>
                </a:solidFill>
                <a:latin typeface="Times New Roman" panose="02020603050405020304" pitchFamily="18" charset="0"/>
                <a:cs typeface="Times New Roman" panose="02020603050405020304" pitchFamily="18" charset="0"/>
              </a:rPr>
              <a:t>  19- </a:t>
            </a:r>
            <a:r>
              <a:rPr lang="tr-TR" sz="1400" dirty="0">
                <a:solidFill>
                  <a:schemeClr val="tx1"/>
                </a:solidFill>
                <a:latin typeface="Times New Roman" panose="02020603050405020304" pitchFamily="18" charset="0"/>
                <a:cs typeface="Times New Roman" panose="02020603050405020304" pitchFamily="18" charset="0"/>
              </a:rPr>
              <a:t>Hiç kimse, çocuklara karşı olan sorumluluklarını onlara zarar verecek şekilde kullanamaz. Devlet çocukların hiçbir zarara uğramaması için her türlü önlemi almakla yükümlüdür.</a:t>
            </a:r>
          </a:p>
          <a:p>
            <a:pPr algn="just"/>
            <a:r>
              <a:rPr lang="tr-TR" sz="1400" dirty="0">
                <a:solidFill>
                  <a:schemeClr val="tx1"/>
                </a:solidFill>
                <a:latin typeface="Times New Roman" panose="02020603050405020304" pitchFamily="18" charset="0"/>
                <a:cs typeface="Times New Roman" panose="02020603050405020304" pitchFamily="18" charset="0"/>
              </a:rPr>
              <a:t>20- Her çocuğun ailesinden yoksun kaldığında ya da aile ortamı onun için uygun olmadığında devletten özel koruma ve yardım alma hakkı vardır. Anne babasıyla birlikte yaşayamayacak çocuklar için özenli bir araştırmayla iyi aileler bulunur.</a:t>
            </a:r>
          </a:p>
        </p:txBody>
      </p:sp>
    </p:spTree>
    <p:extLst>
      <p:ext uri="{BB962C8B-B14F-4D97-AF65-F5344CB8AC3E}">
        <p14:creationId xmlns:p14="http://schemas.microsoft.com/office/powerpoint/2010/main" xmlns="" val="400785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3"/>
          <p:cNvPicPr>
            <a:picLocks noChangeAspect="1"/>
          </p:cNvPicPr>
          <p:nvPr/>
        </p:nvPicPr>
        <p:blipFill rotWithShape="1">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b="32394"/>
          <a:stretch/>
        </p:blipFill>
        <p:spPr>
          <a:xfrm>
            <a:off x="0" y="0"/>
            <a:ext cx="12191999" cy="6858001"/>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5" name="Oval 4"/>
          <p:cNvSpPr/>
          <p:nvPr/>
        </p:nvSpPr>
        <p:spPr>
          <a:xfrm>
            <a:off x="228600" y="467472"/>
            <a:ext cx="5593976" cy="271630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tr-TR" sz="1400" dirty="0">
                <a:solidFill>
                  <a:schemeClr val="tx1"/>
                </a:solidFill>
                <a:latin typeface="Times New Roman" panose="02020603050405020304" pitchFamily="18" charset="0"/>
                <a:cs typeface="Times New Roman" panose="02020603050405020304" pitchFamily="18" charset="0"/>
              </a:rPr>
              <a:t>21–22- Yaşadığı ülkenin dışında bir başka ülkeye gitmek zorunda kalan her çocuğun, gittiği ülke tarafından korunma hakkı vardır.</a:t>
            </a:r>
          </a:p>
          <a:p>
            <a:r>
              <a:rPr lang="tr-TR" sz="1400" dirty="0">
                <a:solidFill>
                  <a:schemeClr val="tx1"/>
                </a:solidFill>
                <a:latin typeface="Times New Roman" panose="02020603050405020304" pitchFamily="18" charset="0"/>
                <a:cs typeface="Times New Roman" panose="02020603050405020304" pitchFamily="18" charset="0"/>
              </a:rPr>
              <a:t>23- Engelli çocukların özel olarak korunma ve saygı görme hakkı vardır. Devlet engelli çocukların bakımını, eğitimini sağlayacak kurumları oluşturma sorumluluğuna sahiptir. Engelli çocukların ailelerine her türlü yardım yapılır.</a:t>
            </a:r>
          </a:p>
        </p:txBody>
      </p:sp>
      <p:sp>
        <p:nvSpPr>
          <p:cNvPr id="6" name="Oval 5"/>
          <p:cNvSpPr/>
          <p:nvPr/>
        </p:nvSpPr>
        <p:spPr>
          <a:xfrm>
            <a:off x="3832412" y="2364558"/>
            <a:ext cx="5311587" cy="184313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tr-TR" sz="1400" dirty="0">
                <a:solidFill>
                  <a:schemeClr val="tx1"/>
                </a:solidFill>
                <a:latin typeface="Times New Roman" panose="02020603050405020304" pitchFamily="18" charset="0"/>
                <a:cs typeface="Times New Roman" panose="02020603050405020304" pitchFamily="18" charset="0"/>
              </a:rPr>
              <a:t>24- Her çocuğun sağlık hizmetinden yararlanma hakkı vardır. Hastalıklardan korunması devletin ve toplumun güvencesi altında olup çocukların beslenmesine, aşılanmasına, çevrenin temizliğine ve diğer sağlık koşullarına dikkat edilir. Hastalanan çocuklar tedavi edilir.</a:t>
            </a:r>
          </a:p>
        </p:txBody>
      </p:sp>
      <p:sp>
        <p:nvSpPr>
          <p:cNvPr id="7" name="Oval 6"/>
          <p:cNvSpPr/>
          <p:nvPr/>
        </p:nvSpPr>
        <p:spPr>
          <a:xfrm>
            <a:off x="6329081" y="395287"/>
            <a:ext cx="5629836" cy="223538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tr-TR" sz="1400" dirty="0">
                <a:solidFill>
                  <a:schemeClr val="tx1"/>
                </a:solidFill>
                <a:latin typeface="Times New Roman" panose="02020603050405020304" pitchFamily="18" charset="0"/>
                <a:cs typeface="Times New Roman" panose="02020603050405020304" pitchFamily="18" charset="0"/>
              </a:rPr>
              <a:t>25- Çocuk haklarına uygun olarak kreşler, çocuk yuvaları, yurtlar, okullar, çocuk hastaneleri oluşturulur, bunlar düzenli olarak kontrol edilir.</a:t>
            </a:r>
          </a:p>
          <a:p>
            <a:r>
              <a:rPr lang="tr-TR" sz="1400" dirty="0">
                <a:solidFill>
                  <a:schemeClr val="tx1"/>
                </a:solidFill>
                <a:latin typeface="Times New Roman" panose="02020603050405020304" pitchFamily="18" charset="0"/>
                <a:cs typeface="Times New Roman" panose="02020603050405020304" pitchFamily="18" charset="0"/>
              </a:rPr>
              <a:t>26–27- Her çocuğun gelişme hakkı ve sağlığı güvence altında olmalıdır. Bu konuda çocukların daha iyi bir yaşam sürdürmeleri için gerektiğinde yardım edilir.</a:t>
            </a:r>
          </a:p>
        </p:txBody>
      </p:sp>
    </p:spTree>
    <p:extLst>
      <p:ext uri="{BB962C8B-B14F-4D97-AF65-F5344CB8AC3E}">
        <p14:creationId xmlns:p14="http://schemas.microsoft.com/office/powerpoint/2010/main" xmlns="" val="937231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3"/>
          <p:cNvPicPr>
            <a:picLocks noChangeAspect="1"/>
          </p:cNvPicPr>
          <p:nvPr/>
        </p:nvPicPr>
        <p:blipFill rotWithShape="1">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b="32394"/>
          <a:stretch/>
        </p:blipFill>
        <p:spPr>
          <a:xfrm>
            <a:off x="0" y="0"/>
            <a:ext cx="12191999" cy="6858001"/>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8" name="Oval 7"/>
          <p:cNvSpPr/>
          <p:nvPr/>
        </p:nvSpPr>
        <p:spPr>
          <a:xfrm>
            <a:off x="-2240" y="105756"/>
            <a:ext cx="6831105" cy="330480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tr-TR" sz="1400" dirty="0">
                <a:solidFill>
                  <a:schemeClr val="tx1"/>
                </a:solidFill>
                <a:latin typeface="Times New Roman" panose="02020603050405020304" pitchFamily="18" charset="0"/>
                <a:cs typeface="Times New Roman" panose="02020603050405020304" pitchFamily="18" charset="0"/>
              </a:rPr>
              <a:t>28- Her çocuk eğitimini tam yapabilmek için desteklenir ve korunur. İlköğretim parasız ve hiçbir ayrım gözetmeksizin tüm çocuklar için hak ve zorunludur.</a:t>
            </a:r>
          </a:p>
          <a:p>
            <a:pPr algn="just"/>
            <a:r>
              <a:rPr lang="tr-TR" sz="1400" dirty="0">
                <a:solidFill>
                  <a:schemeClr val="tx1"/>
                </a:solidFill>
                <a:latin typeface="Times New Roman" panose="02020603050405020304" pitchFamily="18" charset="0"/>
                <a:cs typeface="Times New Roman" panose="02020603050405020304" pitchFamily="18" charset="0"/>
              </a:rPr>
              <a:t>29–30- Çocuklara verilen eğitim onların gelişimlerini en fazla ölçüde sağlayacak düzeyde olmalıdır. Eğitim, çocukların hoşgörüsünü, kendi kültürüne ve farklı kültürlere saygısını, ayrımcılığa karşıtlığını, doğaya saygısını arttıracak biçimde düzenlenir. Çocuğun kendi kültürü, bulunduğu ülkedekinden farklıysa gelişim ve eğitim hakkının her aşamasında buna gereken özen gösterilir.</a:t>
            </a:r>
            <a:endParaRPr lang="tr-TR" sz="1100"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6104965" y="395287"/>
            <a:ext cx="5853952" cy="223538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just"/>
            <a:endParaRPr lang="tr-TR" sz="1400" dirty="0" smtClean="0">
              <a:solidFill>
                <a:schemeClr val="tx1"/>
              </a:solidFill>
              <a:latin typeface="Times New Roman" panose="02020603050405020304" pitchFamily="18" charset="0"/>
              <a:cs typeface="Times New Roman" panose="02020603050405020304" pitchFamily="18" charset="0"/>
            </a:endParaRPr>
          </a:p>
          <a:p>
            <a:pPr algn="just"/>
            <a:r>
              <a:rPr lang="tr-TR" sz="1400" dirty="0" smtClean="0">
                <a:solidFill>
                  <a:schemeClr val="tx1"/>
                </a:solidFill>
                <a:latin typeface="Times New Roman" panose="02020603050405020304" pitchFamily="18" charset="0"/>
                <a:cs typeface="Times New Roman" panose="02020603050405020304" pitchFamily="18" charset="0"/>
              </a:rPr>
              <a:t>32- </a:t>
            </a:r>
            <a:r>
              <a:rPr lang="tr-TR" sz="1400" dirty="0">
                <a:solidFill>
                  <a:schemeClr val="tx1"/>
                </a:solidFill>
                <a:latin typeface="Times New Roman" panose="02020603050405020304" pitchFamily="18" charset="0"/>
                <a:cs typeface="Times New Roman" panose="02020603050405020304" pitchFamily="18" charset="0"/>
              </a:rPr>
              <a:t>Çocukların okula gitme, oyun oynama hakkı vardır. Onlar yetişkinler gibi çalıştırılamazlar. Çalışmak zorunda kalırlarsa yapacakları iş onların sağlığı ve eğitimleri için sorun oluşturmamalıdır</a:t>
            </a:r>
            <a:r>
              <a:rPr lang="tr-TR" sz="1400" dirty="0" smtClean="0">
                <a:solidFill>
                  <a:schemeClr val="tx1"/>
                </a:solidFill>
                <a:latin typeface="Times New Roman" panose="02020603050405020304" pitchFamily="18" charset="0"/>
                <a:cs typeface="Times New Roman" panose="02020603050405020304" pitchFamily="18" charset="0"/>
              </a:rPr>
              <a:t>.</a:t>
            </a:r>
          </a:p>
          <a:p>
            <a:pPr algn="just"/>
            <a:r>
              <a:rPr lang="tr-TR" sz="1400" dirty="0">
                <a:solidFill>
                  <a:schemeClr val="tx1"/>
                </a:solidFill>
                <a:latin typeface="Times New Roman" panose="02020603050405020304" pitchFamily="18" charset="0"/>
                <a:cs typeface="Times New Roman" panose="02020603050405020304" pitchFamily="18" charset="0"/>
              </a:rPr>
              <a:t>33- Bütün çocuklar her türlü zararlı maddelere karşı korunur. Bu tür maddeleri üretip çocuklara veren kişiler </a:t>
            </a:r>
            <a:r>
              <a:rPr lang="tr-TR" sz="1400" dirty="0" smtClean="0">
                <a:solidFill>
                  <a:schemeClr val="tx1"/>
                </a:solidFill>
                <a:latin typeface="Times New Roman" panose="02020603050405020304" pitchFamily="18" charset="0"/>
                <a:cs typeface="Times New Roman" panose="02020603050405020304" pitchFamily="18" charset="0"/>
              </a:rPr>
              <a:t>cezalandırılır.</a:t>
            </a:r>
            <a:endParaRPr lang="tr-TR" sz="1400" dirty="0">
              <a:solidFill>
                <a:schemeClr val="tx1"/>
              </a:solidFill>
              <a:latin typeface="Times New Roman" panose="02020603050405020304" pitchFamily="18" charset="0"/>
              <a:cs typeface="Times New Roman" panose="02020603050405020304" pitchFamily="18" charset="0"/>
            </a:endParaRPr>
          </a:p>
          <a:p>
            <a:pPr algn="just"/>
            <a:endParaRPr lang="tr-TR" sz="1400" dirty="0">
              <a:solidFill>
                <a:schemeClr val="tx1"/>
              </a:solidFill>
              <a:latin typeface="Times New Roman" panose="02020603050405020304" pitchFamily="18" charset="0"/>
              <a:cs typeface="Times New Roman" panose="02020603050405020304" pitchFamily="18" charset="0"/>
            </a:endParaRPr>
          </a:p>
          <a:p>
            <a:pPr algn="just"/>
            <a:endParaRPr lang="tr-TR" sz="1400"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2635624" y="2630675"/>
            <a:ext cx="6122894" cy="140344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r>
              <a:rPr lang="tr-TR" sz="1400" dirty="0" smtClean="0">
                <a:solidFill>
                  <a:schemeClr val="tx1"/>
                </a:solidFill>
                <a:latin typeface="Times New Roman" panose="02020603050405020304" pitchFamily="18" charset="0"/>
                <a:cs typeface="Times New Roman" panose="02020603050405020304" pitchFamily="18" charset="0"/>
              </a:rPr>
              <a:t>  </a:t>
            </a:r>
          </a:p>
          <a:p>
            <a:r>
              <a:rPr lang="tr-TR" sz="1400" dirty="0" smtClean="0">
                <a:solidFill>
                  <a:schemeClr val="tx1"/>
                </a:solidFill>
                <a:latin typeface="Times New Roman" panose="02020603050405020304" pitchFamily="18" charset="0"/>
                <a:cs typeface="Times New Roman" panose="02020603050405020304" pitchFamily="18" charset="0"/>
              </a:rPr>
              <a:t> 31- </a:t>
            </a:r>
            <a:r>
              <a:rPr lang="tr-TR" sz="1400" dirty="0">
                <a:solidFill>
                  <a:schemeClr val="tx1"/>
                </a:solidFill>
                <a:latin typeface="Times New Roman" panose="02020603050405020304" pitchFamily="18" charset="0"/>
                <a:cs typeface="Times New Roman" panose="02020603050405020304" pitchFamily="18" charset="0"/>
              </a:rPr>
              <a:t>Çocukların boş zamanlarını değerlendirebilmeleri, kendilerini geliştirebilmeleri için oyun bahçeleri, çocuk kulüpleri, kütüphaneler, spor ve kültür merkezleri açılmalıdır. Her çocuğun bu tür etkinliklere katılma hakkı vardır.</a:t>
            </a:r>
          </a:p>
          <a:p>
            <a:pPr algn="just"/>
            <a:endParaRPr lang="tr-TR"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92644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3"/>
          <p:cNvPicPr>
            <a:picLocks noChangeAspect="1"/>
          </p:cNvPicPr>
          <p:nvPr/>
        </p:nvPicPr>
        <p:blipFill rotWithShape="1">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b="32394"/>
          <a:stretch/>
        </p:blipFill>
        <p:spPr>
          <a:xfrm>
            <a:off x="0" y="0"/>
            <a:ext cx="12191999" cy="6858001"/>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8" name="Oval 7"/>
          <p:cNvSpPr/>
          <p:nvPr/>
        </p:nvSpPr>
        <p:spPr>
          <a:xfrm>
            <a:off x="-107573" y="233106"/>
            <a:ext cx="5663452" cy="277009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tr-TR" sz="1400" dirty="0">
                <a:solidFill>
                  <a:schemeClr val="tx1"/>
                </a:solidFill>
                <a:latin typeface="Times New Roman" panose="02020603050405020304" pitchFamily="18" charset="0"/>
                <a:cs typeface="Times New Roman" panose="02020603050405020304" pitchFamily="18" charset="0"/>
              </a:rPr>
              <a:t>34- Çocukları bedensel ve ruhsal yönden örseleyecek hiçbir yaklaşıma izin verilemez.</a:t>
            </a:r>
          </a:p>
          <a:p>
            <a:pPr algn="just"/>
            <a:r>
              <a:rPr lang="tr-TR" sz="1400" dirty="0">
                <a:solidFill>
                  <a:schemeClr val="tx1"/>
                </a:solidFill>
                <a:latin typeface="Times New Roman" panose="02020603050405020304" pitchFamily="18" charset="0"/>
                <a:cs typeface="Times New Roman" panose="02020603050405020304" pitchFamily="18" charset="0"/>
              </a:rPr>
              <a:t>35- Devlet, çocukları koruma ve çocukları kaçırıp onları satan, onları çalıştırmak isteyen kişilerle mücadele etme sorumluluğuna sahiptir.</a:t>
            </a:r>
          </a:p>
          <a:p>
            <a:pPr algn="just"/>
            <a:r>
              <a:rPr lang="tr-TR" sz="1400" dirty="0">
                <a:solidFill>
                  <a:schemeClr val="tx1"/>
                </a:solidFill>
                <a:latin typeface="Times New Roman" panose="02020603050405020304" pitchFamily="18" charset="0"/>
                <a:cs typeface="Times New Roman" panose="02020603050405020304" pitchFamily="18" charset="0"/>
              </a:rPr>
              <a:t>36- Hiçbir kişi kendi çıkarları için çocukları kullanamaz. Devlet böyle bir duruma karşı her çocuğu korur.</a:t>
            </a:r>
          </a:p>
          <a:p>
            <a:pPr algn="just"/>
            <a:endParaRPr lang="tr-TR" sz="1100"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3025588" y="2205319"/>
            <a:ext cx="5199530" cy="178845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endParaRPr lang="tr-TR" sz="1400" dirty="0" smtClean="0">
              <a:solidFill>
                <a:schemeClr val="tx1"/>
              </a:solidFill>
              <a:latin typeface="Times New Roman" panose="02020603050405020304" pitchFamily="18" charset="0"/>
              <a:cs typeface="Times New Roman" panose="02020603050405020304" pitchFamily="18" charset="0"/>
            </a:endParaRPr>
          </a:p>
          <a:p>
            <a:r>
              <a:rPr lang="tr-TR" sz="1400" dirty="0" smtClean="0">
                <a:solidFill>
                  <a:schemeClr val="tx1"/>
                </a:solidFill>
                <a:latin typeface="Times New Roman" panose="02020603050405020304" pitchFamily="18" charset="0"/>
                <a:cs typeface="Times New Roman" panose="02020603050405020304" pitchFamily="18" charset="0"/>
              </a:rPr>
              <a:t>37- </a:t>
            </a:r>
            <a:r>
              <a:rPr lang="tr-TR" sz="1400" dirty="0">
                <a:solidFill>
                  <a:schemeClr val="tx1"/>
                </a:solidFill>
                <a:latin typeface="Times New Roman" panose="02020603050405020304" pitchFamily="18" charset="0"/>
                <a:cs typeface="Times New Roman" panose="02020603050405020304" pitchFamily="18" charset="0"/>
              </a:rPr>
              <a:t>Çocuklar hiçbir şekilde insanlık dışı yöntemlerle </a:t>
            </a:r>
            <a:r>
              <a:rPr lang="tr-TR" sz="1400" dirty="0" smtClean="0">
                <a:solidFill>
                  <a:schemeClr val="tx1"/>
                </a:solidFill>
                <a:latin typeface="Times New Roman" panose="02020603050405020304" pitchFamily="18" charset="0"/>
                <a:cs typeface="Times New Roman" panose="02020603050405020304" pitchFamily="18" charset="0"/>
              </a:rPr>
              <a:t>ya da </a:t>
            </a:r>
            <a:r>
              <a:rPr lang="tr-TR" sz="1400" dirty="0">
                <a:solidFill>
                  <a:schemeClr val="tx1"/>
                </a:solidFill>
                <a:latin typeface="Times New Roman" panose="02020603050405020304" pitchFamily="18" charset="0"/>
                <a:cs typeface="Times New Roman" panose="02020603050405020304" pitchFamily="18" charset="0"/>
              </a:rPr>
              <a:t>aşağılanarak cezalandırılamaz. </a:t>
            </a:r>
            <a:endParaRPr lang="tr-TR" sz="1400" dirty="0" smtClean="0">
              <a:solidFill>
                <a:schemeClr val="tx1"/>
              </a:solidFill>
              <a:latin typeface="Times New Roman" panose="02020603050405020304" pitchFamily="18" charset="0"/>
              <a:cs typeface="Times New Roman" panose="02020603050405020304" pitchFamily="18" charset="0"/>
            </a:endParaRPr>
          </a:p>
          <a:p>
            <a:r>
              <a:rPr lang="tr-TR" sz="1400" dirty="0" smtClean="0">
                <a:solidFill>
                  <a:schemeClr val="tx1"/>
                </a:solidFill>
                <a:latin typeface="Times New Roman" panose="02020603050405020304" pitchFamily="18" charset="0"/>
                <a:cs typeface="Times New Roman" panose="02020603050405020304" pitchFamily="18" charset="0"/>
              </a:rPr>
              <a:t>Bir </a:t>
            </a:r>
            <a:r>
              <a:rPr lang="tr-TR" sz="1400" dirty="0">
                <a:solidFill>
                  <a:schemeClr val="tx1"/>
                </a:solidFill>
                <a:latin typeface="Times New Roman" panose="02020603050405020304" pitchFamily="18" charset="0"/>
                <a:cs typeface="Times New Roman" panose="02020603050405020304" pitchFamily="18" charset="0"/>
              </a:rPr>
              <a:t>çocuk suça itilmişse ona uygulanacak ceza yaşına ve gelişimine uygun, onun eğitimini engellemeyecek şekilde olmalıdır.</a:t>
            </a:r>
          </a:p>
          <a:p>
            <a:pPr algn="just"/>
            <a:endParaRPr lang="tr-TR" sz="1000"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6394078" y="291400"/>
            <a:ext cx="5555874" cy="265350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just"/>
            <a:endParaRPr lang="tr-TR" sz="1400" dirty="0" smtClean="0">
              <a:solidFill>
                <a:schemeClr val="tx1"/>
              </a:solidFill>
              <a:latin typeface="Times New Roman" panose="02020603050405020304" pitchFamily="18" charset="0"/>
              <a:cs typeface="Times New Roman" panose="02020603050405020304" pitchFamily="18" charset="0"/>
            </a:endParaRPr>
          </a:p>
          <a:p>
            <a:pPr algn="just"/>
            <a:r>
              <a:rPr lang="tr-TR" sz="1400" dirty="0" smtClean="0">
                <a:solidFill>
                  <a:schemeClr val="tx1"/>
                </a:solidFill>
                <a:latin typeface="Times New Roman" panose="02020603050405020304" pitchFamily="18" charset="0"/>
                <a:cs typeface="Times New Roman" panose="02020603050405020304" pitchFamily="18" charset="0"/>
              </a:rPr>
              <a:t>38- </a:t>
            </a:r>
            <a:r>
              <a:rPr lang="tr-TR" sz="1400" dirty="0">
                <a:solidFill>
                  <a:schemeClr val="tx1"/>
                </a:solidFill>
                <a:latin typeface="Times New Roman" panose="02020603050405020304" pitchFamily="18" charset="0"/>
                <a:cs typeface="Times New Roman" panose="02020603050405020304" pitchFamily="18" charset="0"/>
              </a:rPr>
              <a:t>Her çocuğun barış ortamında yaşama ve savaşlardan korunma hakkı vardır. Çocukların askere alınmaması gerekir. Devlet, çocukları silahlı çatışmalardan ve sonuçlarından korumakla sorumludur.</a:t>
            </a:r>
          </a:p>
          <a:p>
            <a:pPr algn="just"/>
            <a:r>
              <a:rPr lang="tr-TR" sz="1400" dirty="0">
                <a:solidFill>
                  <a:schemeClr val="tx1"/>
                </a:solidFill>
                <a:latin typeface="Times New Roman" panose="02020603050405020304" pitchFamily="18" charset="0"/>
                <a:cs typeface="Times New Roman" panose="02020603050405020304" pitchFamily="18" charset="0"/>
              </a:rPr>
              <a:t>39- Çocuklar çeşitli nedenlerle zarar görmüşlerse onların iyileştirilmeleri için çalışmalar yapılır, bir daha aynı şekilde zarar görmemeleri için önlemler alınır.</a:t>
            </a:r>
          </a:p>
          <a:p>
            <a:pPr algn="just"/>
            <a:endParaRPr lang="tr-TR" sz="1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8191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3"/>
          <p:cNvPicPr>
            <a:picLocks noChangeAspect="1"/>
          </p:cNvPicPr>
          <p:nvPr/>
        </p:nvPicPr>
        <p:blipFill rotWithShape="1">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b="32394"/>
          <a:stretch/>
        </p:blipFill>
        <p:spPr>
          <a:xfrm>
            <a:off x="0" y="0"/>
            <a:ext cx="12191999" cy="6858001"/>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5" name="Oval 4"/>
          <p:cNvSpPr/>
          <p:nvPr/>
        </p:nvSpPr>
        <p:spPr>
          <a:xfrm>
            <a:off x="184898" y="275292"/>
            <a:ext cx="6031004" cy="327473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tr-TR" sz="1400" dirty="0">
                <a:solidFill>
                  <a:schemeClr val="tx1"/>
                </a:solidFill>
                <a:latin typeface="Times New Roman" panose="02020603050405020304" pitchFamily="18" charset="0"/>
                <a:cs typeface="Times New Roman" panose="02020603050405020304" pitchFamily="18" charset="0"/>
              </a:rPr>
              <a:t>40- Yasalarla sorunu olan çocuklar bu durumdan tek başlarına sorumlu değildir. Çocuklar farkında olarak kimseye zarar vermez. Suça itilen çocuklar, yetişkinler gibi cezalandırılamaz, özel yasalarla yeniden topluma kazandırılırlar.</a:t>
            </a:r>
          </a:p>
          <a:p>
            <a:r>
              <a:rPr lang="tr-TR" sz="1400" dirty="0">
                <a:solidFill>
                  <a:schemeClr val="tx1"/>
                </a:solidFill>
                <a:latin typeface="Times New Roman" panose="02020603050405020304" pitchFamily="18" charset="0"/>
                <a:cs typeface="Times New Roman" panose="02020603050405020304" pitchFamily="18" charset="0"/>
              </a:rPr>
              <a:t>41- Bir devletin yasaları burada belirtilen hükümlerden daha iyiyse, bunlar hiçbir şekilde değiştirilemez.</a:t>
            </a:r>
          </a:p>
          <a:p>
            <a:r>
              <a:rPr lang="tr-TR" sz="1400" dirty="0">
                <a:solidFill>
                  <a:schemeClr val="tx1"/>
                </a:solidFill>
                <a:latin typeface="Times New Roman" panose="02020603050405020304" pitchFamily="18" charset="0"/>
                <a:cs typeface="Times New Roman" panose="02020603050405020304" pitchFamily="18" charset="0"/>
              </a:rPr>
              <a:t>42- Devlet, </a:t>
            </a:r>
            <a:r>
              <a:rPr lang="tr-TR" sz="1400" dirty="0" err="1">
                <a:solidFill>
                  <a:schemeClr val="tx1"/>
                </a:solidFill>
                <a:latin typeface="Times New Roman" panose="02020603050405020304" pitchFamily="18" charset="0"/>
                <a:cs typeface="Times New Roman" panose="02020603050405020304" pitchFamily="18" charset="0"/>
              </a:rPr>
              <a:t>ÇHS’nin</a:t>
            </a:r>
            <a:r>
              <a:rPr lang="tr-TR" sz="1400" dirty="0">
                <a:solidFill>
                  <a:schemeClr val="tx1"/>
                </a:solidFill>
                <a:latin typeface="Times New Roman" panose="02020603050405020304" pitchFamily="18" charset="0"/>
                <a:cs typeface="Times New Roman" panose="02020603050405020304" pitchFamily="18" charset="0"/>
              </a:rPr>
              <a:t> herkes tarafından öğrenilmesini sağlar.</a:t>
            </a:r>
          </a:p>
          <a:p>
            <a:pPr algn="just"/>
            <a:endParaRPr lang="tr-TR" sz="1000"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3617260" y="2570189"/>
            <a:ext cx="5732368" cy="1531164"/>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endParaRPr lang="tr-TR" dirty="0" smtClean="0"/>
          </a:p>
          <a:p>
            <a:endParaRPr lang="tr-TR" dirty="0"/>
          </a:p>
          <a:p>
            <a:endParaRPr lang="tr-TR" dirty="0" smtClean="0"/>
          </a:p>
          <a:p>
            <a:r>
              <a:rPr lang="tr-TR" sz="1400" dirty="0" smtClean="0">
                <a:latin typeface="Times New Roman" panose="02020603050405020304" pitchFamily="18" charset="0"/>
                <a:cs typeface="Times New Roman" panose="02020603050405020304" pitchFamily="18" charset="0"/>
              </a:rPr>
              <a:t>NOT</a:t>
            </a:r>
            <a:r>
              <a:rPr lang="tr-TR" sz="1400" dirty="0">
                <a:latin typeface="Times New Roman" panose="02020603050405020304" pitchFamily="18" charset="0"/>
                <a:cs typeface="Times New Roman" panose="02020603050405020304" pitchFamily="18" charset="0"/>
              </a:rPr>
              <a:t>: Çocuk Hakları Sözleşmesi 54 maddeden oluşmaktadır. Sözleşmenin bundan sonra 54’e kadar devam eden maddeleri, sözleşmenin devletler tarafından nasıl imzalanacağı, onaylanacağı ve yürütüleceği ile ilgilidir.</a:t>
            </a:r>
          </a:p>
          <a:p>
            <a:r>
              <a:rPr lang="tr-TR" sz="1400" dirty="0">
                <a:latin typeface="Times New Roman" panose="02020603050405020304" pitchFamily="18" charset="0"/>
                <a:cs typeface="Times New Roman" panose="02020603050405020304" pitchFamily="18" charset="0"/>
              </a:rPr>
              <a:t> </a:t>
            </a:r>
          </a:p>
          <a:p>
            <a:r>
              <a:rPr lang="tr-TR" sz="1600" dirty="0">
                <a:hlinkClick r:id="rId4"/>
              </a:rPr>
              <a:t/>
            </a:r>
            <a:br>
              <a:rPr lang="tr-TR" sz="1600" dirty="0">
                <a:hlinkClick r:id="rId4"/>
              </a:rPr>
            </a:br>
            <a:endParaRPr lang="tr-TR" sz="1600" dirty="0"/>
          </a:p>
        </p:txBody>
      </p:sp>
      <p:sp>
        <p:nvSpPr>
          <p:cNvPr id="7" name="Oval 6"/>
          <p:cNvSpPr/>
          <p:nvPr/>
        </p:nvSpPr>
        <p:spPr>
          <a:xfrm>
            <a:off x="6098243" y="365125"/>
            <a:ext cx="5793438" cy="254948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tr-TR" sz="1400" dirty="0">
                <a:solidFill>
                  <a:schemeClr val="tx1"/>
                </a:solidFill>
                <a:latin typeface="Times New Roman" panose="02020603050405020304" pitchFamily="18" charset="0"/>
                <a:cs typeface="Times New Roman" panose="02020603050405020304" pitchFamily="18" charset="0"/>
              </a:rPr>
              <a:t>43- </a:t>
            </a:r>
            <a:r>
              <a:rPr lang="tr-TR" sz="1400" dirty="0" err="1">
                <a:solidFill>
                  <a:schemeClr val="tx1"/>
                </a:solidFill>
                <a:latin typeface="Times New Roman" panose="02020603050405020304" pitchFamily="18" charset="0"/>
                <a:cs typeface="Times New Roman" panose="02020603050405020304" pitchFamily="18" charset="0"/>
              </a:rPr>
              <a:t>ÇHS’nın</a:t>
            </a:r>
            <a:r>
              <a:rPr lang="tr-TR" sz="1400" dirty="0">
                <a:solidFill>
                  <a:schemeClr val="tx1"/>
                </a:solidFill>
                <a:latin typeface="Times New Roman" panose="02020603050405020304" pitchFamily="18" charset="0"/>
                <a:cs typeface="Times New Roman" panose="02020603050405020304" pitchFamily="18" charset="0"/>
              </a:rPr>
              <a:t> uygulanmasını değerlendirmek üzere Çocuk Hakları Komitesi kurulmuştur.</a:t>
            </a:r>
          </a:p>
          <a:p>
            <a:r>
              <a:rPr lang="tr-TR" sz="1400" dirty="0" smtClean="0">
                <a:solidFill>
                  <a:schemeClr val="tx1"/>
                </a:solidFill>
                <a:latin typeface="Times New Roman" panose="02020603050405020304" pitchFamily="18" charset="0"/>
                <a:cs typeface="Times New Roman" panose="02020603050405020304" pitchFamily="18" charset="0"/>
              </a:rPr>
              <a:t>44- </a:t>
            </a:r>
            <a:r>
              <a:rPr lang="tr-TR" sz="1400" dirty="0">
                <a:solidFill>
                  <a:schemeClr val="tx1"/>
                </a:solidFill>
                <a:latin typeface="Times New Roman" panose="02020603050405020304" pitchFamily="18" charset="0"/>
                <a:cs typeface="Times New Roman" panose="02020603050405020304" pitchFamily="18" charset="0"/>
              </a:rPr>
              <a:t>Devlet ve o ülkede yaşayan insanlar Çocuk Hakları Komitesine, çocuk haklarıyla ilgili durum hakkında bilgileri vermekle sorumludur.</a:t>
            </a:r>
          </a:p>
          <a:p>
            <a:r>
              <a:rPr lang="tr-TR" sz="1400" dirty="0">
                <a:solidFill>
                  <a:schemeClr val="tx1"/>
                </a:solidFill>
                <a:latin typeface="Times New Roman" panose="02020603050405020304" pitchFamily="18" charset="0"/>
                <a:cs typeface="Times New Roman" panose="02020603050405020304" pitchFamily="18" charset="0"/>
              </a:rPr>
              <a:t>45-İlgili kuruluşlar Çocuk Hakları Komitesinin çalışmalarına kolaylık ve yardım sağlar.</a:t>
            </a:r>
          </a:p>
        </p:txBody>
      </p:sp>
    </p:spTree>
    <p:extLst>
      <p:ext uri="{BB962C8B-B14F-4D97-AF65-F5344CB8AC3E}">
        <p14:creationId xmlns:p14="http://schemas.microsoft.com/office/powerpoint/2010/main" xmlns="" val="1825313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05337" y="3234531"/>
            <a:ext cx="2981325" cy="1533525"/>
          </a:xfrm>
        </p:spPr>
      </p:pic>
      <p:pic>
        <p:nvPicPr>
          <p:cNvPr id="4" name="İçerik Yer Tutucusu 3"/>
          <p:cNvPicPr>
            <a:picLocks noChangeAspect="1"/>
          </p:cNvPicPr>
          <p:nvPr/>
        </p:nvPicPr>
        <p:blipFill rotWithShape="1">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b="32394"/>
          <a:stretch/>
        </p:blipFill>
        <p:spPr>
          <a:xfrm>
            <a:off x="-1" y="0"/>
            <a:ext cx="12191999" cy="6858001"/>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7" name="Dikdörtgen 6"/>
          <p:cNvSpPr/>
          <p:nvPr/>
        </p:nvSpPr>
        <p:spPr>
          <a:xfrm>
            <a:off x="4883979" y="1438909"/>
            <a:ext cx="6919253" cy="1754326"/>
          </a:xfrm>
          <a:prstGeom prst="rect">
            <a:avLst/>
          </a:prstGeom>
          <a:noFill/>
        </p:spPr>
        <p:txBody>
          <a:bodyPr wrap="square" lIns="91440" tIns="45720" rIns="91440" bIns="45720">
            <a:spAutoFit/>
          </a:bodyPr>
          <a:lstStyle/>
          <a:p>
            <a:pPr algn="ctr"/>
            <a:r>
              <a:rPr lang="tr-TR" sz="5400" b="1" dirty="0" smtClean="0">
                <a:ln w="22225">
                  <a:solidFill>
                    <a:schemeClr val="accent2"/>
                  </a:solidFill>
                  <a:prstDash val="solid"/>
                </a:ln>
                <a:solidFill>
                  <a:schemeClr val="accent2">
                    <a:lumMod val="40000"/>
                    <a:lumOff val="60000"/>
                  </a:schemeClr>
                </a:solidFill>
              </a:rPr>
              <a:t>Dinlediğiniz için teşekkürler </a:t>
            </a:r>
            <a:r>
              <a:rPr lang="tr-TR" sz="5400" b="1" dirty="0" smtClean="0">
                <a:ln w="22225">
                  <a:solidFill>
                    <a:schemeClr val="accent2"/>
                  </a:solidFill>
                  <a:prstDash val="solid"/>
                </a:ln>
                <a:solidFill>
                  <a:schemeClr val="accent2">
                    <a:lumMod val="40000"/>
                    <a:lumOff val="60000"/>
                  </a:schemeClr>
                </a:solidFill>
                <a:sym typeface="Wingdings" panose="05000000000000000000" pitchFamily="2" charset="2"/>
              </a:rPr>
              <a:t></a:t>
            </a:r>
            <a:endParaRPr lang="tr-T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165205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9635" y="574766"/>
            <a:ext cx="11482251" cy="5612402"/>
          </a:xfrm>
          <a:prstGeom prst="rect">
            <a:avLst/>
          </a:prstGeom>
        </p:spPr>
      </p:pic>
    </p:spTree>
    <p:extLst>
      <p:ext uri="{BB962C8B-B14F-4D97-AF65-F5344CB8AC3E}">
        <p14:creationId xmlns:p14="http://schemas.microsoft.com/office/powerpoint/2010/main" xmlns="" val="1232034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b="32394"/>
          <a:stretch/>
        </p:blipFill>
        <p:spPr>
          <a:xfrm>
            <a:off x="0" y="15405"/>
            <a:ext cx="12191999" cy="6858001"/>
          </a:xfrm>
        </p:spPr>
      </p:pic>
      <p:sp>
        <p:nvSpPr>
          <p:cNvPr id="18" name="Oval 17"/>
          <p:cNvSpPr/>
          <p:nvPr/>
        </p:nvSpPr>
        <p:spPr>
          <a:xfrm>
            <a:off x="679270" y="488360"/>
            <a:ext cx="10728958" cy="1651256"/>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dirty="0" smtClean="0">
              <a:solidFill>
                <a:schemeClr val="tx1"/>
              </a:solidFill>
            </a:endParaRPr>
          </a:p>
          <a:p>
            <a:pPr lvl="0" algn="just"/>
            <a:r>
              <a:rPr lang="tr-TR" sz="1600" dirty="0" smtClean="0">
                <a:solidFill>
                  <a:schemeClr val="tx1"/>
                </a:solidFill>
                <a:latin typeface="Times New Roman" panose="02020603050405020304" pitchFamily="18" charset="0"/>
                <a:cs typeface="Times New Roman" panose="02020603050405020304" pitchFamily="18" charset="0"/>
              </a:rPr>
              <a:t>Çocuk hakları, kanunen veya ahlaki olarak dünya üzerindeki tüm çocukların doğuştan sahip olduğu; eğitim, sağlık, yaşama, barınma; fiziksel, psikolojik veya cinsel sömürüye karşı korunma gibi haklarının hepsini birden tanımlamakta kullanılan evrensel kavramdır.</a:t>
            </a:r>
            <a:endParaRPr lang="tr-TR" altLang="tr-TR" sz="2000" dirty="0" smtClean="0">
              <a:solidFill>
                <a:schemeClr val="tx1"/>
              </a:solidFill>
              <a:latin typeface="Times New Roman" panose="02020603050405020304" pitchFamily="18" charset="0"/>
              <a:cs typeface="Times New Roman" panose="02020603050405020304" pitchFamily="18" charset="0"/>
            </a:endParaRPr>
          </a:p>
          <a:p>
            <a:pPr algn="just"/>
            <a:endParaRPr lang="tr-TR" dirty="0">
              <a:solidFill>
                <a:schemeClr val="tx1"/>
              </a:solidFill>
            </a:endParaRPr>
          </a:p>
        </p:txBody>
      </p:sp>
      <p:sp>
        <p:nvSpPr>
          <p:cNvPr id="17" name="Dikdörtgen 16"/>
          <p:cNvSpPr/>
          <p:nvPr/>
        </p:nvSpPr>
        <p:spPr>
          <a:xfrm>
            <a:off x="1632857" y="2525285"/>
            <a:ext cx="8680269" cy="461665"/>
          </a:xfrm>
          <a:prstGeom prst="rect">
            <a:avLst/>
          </a:prstGeom>
        </p:spPr>
        <p:txBody>
          <a:bodyPr wrap="square">
            <a:spAutoFit/>
          </a:bodyPr>
          <a:lstStyle/>
          <a:p>
            <a:pPr lvl="0" eaLnBrk="0" fontAlgn="base" hangingPunct="0">
              <a:spcBef>
                <a:spcPct val="0"/>
              </a:spcBef>
              <a:spcAft>
                <a:spcPct val="0"/>
              </a:spcAft>
            </a:pPr>
            <a:endParaRPr lang="tr-TR" altLang="tr-TR" sz="2400" dirty="0">
              <a:latin typeface="Times New Roman" panose="02020603050405020304" pitchFamily="18" charset="0"/>
              <a:cs typeface="Times New Roman" panose="02020603050405020304" pitchFamily="18" charset="0"/>
            </a:endParaRPr>
          </a:p>
        </p:txBody>
      </p:sp>
      <p:sp>
        <p:nvSpPr>
          <p:cNvPr id="19" name="Oval 18"/>
          <p:cNvSpPr/>
          <p:nvPr/>
        </p:nvSpPr>
        <p:spPr>
          <a:xfrm>
            <a:off x="972457" y="2337775"/>
            <a:ext cx="10548983" cy="1445824"/>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ltLang="tr-TR" sz="1600" dirty="0" smtClean="0">
              <a:solidFill>
                <a:srgbClr val="000000"/>
              </a:solidFill>
              <a:latin typeface="Times New Roman" panose="02020603050405020304" pitchFamily="18" charset="0"/>
              <a:cs typeface="Times New Roman" panose="02020603050405020304" pitchFamily="18" charset="0"/>
            </a:endParaRPr>
          </a:p>
          <a:p>
            <a:pPr lvl="0" algn="ctr"/>
            <a:endParaRPr lang="tr-TR" altLang="tr-TR" sz="1600" dirty="0">
              <a:solidFill>
                <a:srgbClr val="000000"/>
              </a:solidFill>
              <a:latin typeface="Times New Roman" panose="02020603050405020304" pitchFamily="18" charset="0"/>
              <a:cs typeface="Times New Roman" panose="02020603050405020304" pitchFamily="18" charset="0"/>
            </a:endParaRPr>
          </a:p>
          <a:p>
            <a:pPr lvl="0" algn="just"/>
            <a:r>
              <a:rPr lang="tr-TR" altLang="tr-TR" sz="1600" dirty="0" smtClean="0">
                <a:solidFill>
                  <a:srgbClr val="000000"/>
                </a:solidFill>
                <a:latin typeface="Times New Roman" panose="02020603050405020304" pitchFamily="18" charset="0"/>
                <a:cs typeface="Times New Roman" panose="02020603050405020304" pitchFamily="18" charset="0"/>
              </a:rPr>
              <a:t>Çocuk </a:t>
            </a:r>
            <a:r>
              <a:rPr lang="tr-TR" altLang="tr-TR" sz="1600" dirty="0">
                <a:solidFill>
                  <a:srgbClr val="000000"/>
                </a:solidFill>
                <a:latin typeface="Times New Roman" panose="02020603050405020304" pitchFamily="18" charset="0"/>
                <a:cs typeface="Times New Roman" panose="02020603050405020304" pitchFamily="18" charset="0"/>
              </a:rPr>
              <a:t>Hakları Sözleşmesi ile uluslararası kanunlarla korunmaktadır (ÇHS</a:t>
            </a:r>
            <a:r>
              <a:rPr lang="tr-TR" altLang="tr-TR" sz="1600" dirty="0" smtClean="0">
                <a:solidFill>
                  <a:srgbClr val="000000"/>
                </a:solidFill>
                <a:latin typeface="Times New Roman" panose="02020603050405020304" pitchFamily="18" charset="0"/>
                <a:cs typeface="Times New Roman" panose="02020603050405020304" pitchFamily="18" charset="0"/>
              </a:rPr>
              <a:t>)</a:t>
            </a:r>
          </a:p>
          <a:p>
            <a:pPr lvl="0" algn="just"/>
            <a:r>
              <a:rPr lang="tr-TR" altLang="tr-TR" sz="1600" dirty="0" smtClean="0">
                <a:solidFill>
                  <a:srgbClr val="000000"/>
                </a:solidFill>
                <a:latin typeface="Times New Roman" panose="02020603050405020304" pitchFamily="18" charset="0"/>
                <a:cs typeface="Times New Roman" panose="02020603050405020304" pitchFamily="18" charset="0"/>
              </a:rPr>
              <a:t>Bu </a:t>
            </a:r>
            <a:r>
              <a:rPr lang="tr-TR" altLang="tr-TR" sz="1600" dirty="0">
                <a:solidFill>
                  <a:srgbClr val="000000"/>
                </a:solidFill>
                <a:latin typeface="Times New Roman" panose="02020603050405020304" pitchFamily="18" charset="0"/>
                <a:cs typeface="Times New Roman" panose="02020603050405020304" pitchFamily="18" charset="0"/>
              </a:rPr>
              <a:t>sözleşme her çocuğa adil, eşit ve onurlu şekilde davranılma hakkı tanımaktadır. Çocuk Hakları Sözleşmesi kanunları ayrım yapmaz ve her zaman çocukların çıkarınadır.</a:t>
            </a:r>
            <a:endParaRPr lang="tr-TR" altLang="tr-TR" sz="1600" dirty="0">
              <a:latin typeface="Times New Roman" panose="02020603050405020304" pitchFamily="18" charset="0"/>
              <a:cs typeface="Times New Roman" panose="02020603050405020304" pitchFamily="18" charset="0"/>
            </a:endParaRPr>
          </a:p>
          <a:p>
            <a:pPr algn="just"/>
            <a:endParaRPr lang="tr-TR" dirty="0"/>
          </a:p>
        </p:txBody>
      </p:sp>
    </p:spTree>
    <p:extLst>
      <p:ext uri="{BB962C8B-B14F-4D97-AF65-F5344CB8AC3E}">
        <p14:creationId xmlns:p14="http://schemas.microsoft.com/office/powerpoint/2010/main" xmlns="" val="2756276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1543" y="356280"/>
            <a:ext cx="11368314" cy="1825218"/>
          </a:xfrm>
          <a:ln>
            <a:solidFill>
              <a:srgbClr val="C00000"/>
            </a:solidFill>
          </a:ln>
          <a:effectLst>
            <a:glow rad="228600">
              <a:schemeClr val="accent2">
                <a:satMod val="175000"/>
                <a:alpha val="40000"/>
              </a:schemeClr>
            </a:glow>
          </a:effectLst>
        </p:spPr>
        <p:txBody>
          <a:bodyPr>
            <a:normAutofit/>
          </a:bodyPr>
          <a:lstStyle/>
          <a:p>
            <a:pPr marL="0" indent="0" algn="just">
              <a:buNone/>
            </a:pP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dirty="0" smtClean="0">
                <a:latin typeface="Times New Roman" panose="02020603050405020304" pitchFamily="18" charset="0"/>
                <a:cs typeface="Times New Roman" panose="02020603050405020304" pitchFamily="18" charset="0"/>
              </a:rPr>
              <a:t>Çocukların haklarından yararlanabilmeleri genellikle büyüklerin yardımıyla mümkün olabilmektedir. Bu nedenle Birleşmiş Milletler Genel Kurulu çocuk haklarını güvence altına almak için 20 Kasım 1989’da Çocuk Haklarına Dair </a:t>
            </a:r>
            <a:r>
              <a:rPr lang="tr-TR" sz="2000" dirty="0" err="1" smtClean="0">
                <a:latin typeface="Times New Roman" panose="02020603050405020304" pitchFamily="18" charset="0"/>
                <a:cs typeface="Times New Roman" panose="02020603050405020304" pitchFamily="18" charset="0"/>
              </a:rPr>
              <a:t>Sözleşme’yi</a:t>
            </a:r>
            <a:r>
              <a:rPr lang="tr-TR" sz="2000" dirty="0" smtClean="0">
                <a:latin typeface="Times New Roman" panose="02020603050405020304" pitchFamily="18" charset="0"/>
                <a:cs typeface="Times New Roman" panose="02020603050405020304" pitchFamily="18" charset="0"/>
              </a:rPr>
              <a:t> kabul etmiştir. Irk, dil, din, cins ayrımı yapılmaksızın her çocuk; Çocuk Hakları Sözleşmesi’nde belirtilen haklardan yararlanmalıdır.</a:t>
            </a:r>
            <a:endParaRPr lang="tr-TR" sz="2000" dirty="0">
              <a:latin typeface="Times New Roman" panose="02020603050405020304" pitchFamily="18" charset="0"/>
              <a:cs typeface="Times New Roman" panose="02020603050405020304" pitchFamily="18" charset="0"/>
            </a:endParaRPr>
          </a:p>
        </p:txBody>
      </p:sp>
      <p:pic>
        <p:nvPicPr>
          <p:cNvPr id="6146" name="Picture 2" descr="Uluslararası Mevzuat arşivleri - Çocuk Odaklı Habercilik Kütüphanes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72883"/>
            <a:ext cx="12192000" cy="395854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4925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129769E6-DA16-BC40-9606-9CD38A7318C0}"/>
              </a:ext>
            </a:extLst>
          </p:cNvPr>
          <p:cNvPicPr>
            <a:picLocks noChangeAspect="1"/>
          </p:cNvPicPr>
          <p:nvPr/>
        </p:nvPicPr>
        <p:blipFill>
          <a:blip r:embed="rId2" cstate="print"/>
          <a:stretch>
            <a:fillRect/>
          </a:stretch>
        </p:blipFill>
        <p:spPr>
          <a:xfrm>
            <a:off x="457201" y="391886"/>
            <a:ext cx="11077302" cy="5136785"/>
          </a:xfrm>
          <a:prstGeom prst="rect">
            <a:avLst/>
          </a:prstGeom>
        </p:spPr>
      </p:pic>
      <p:sp>
        <p:nvSpPr>
          <p:cNvPr id="5" name="Dikdörtgen 4"/>
          <p:cNvSpPr/>
          <p:nvPr/>
        </p:nvSpPr>
        <p:spPr>
          <a:xfrm>
            <a:off x="1476103" y="5731469"/>
            <a:ext cx="9548948" cy="369332"/>
          </a:xfrm>
          <a:prstGeom prst="rect">
            <a:avLst/>
          </a:prstGeom>
          <a:ln>
            <a:solidFill>
              <a:srgbClr val="FFC000"/>
            </a:solidFill>
          </a:ln>
          <a:effectLst>
            <a:glow rad="228600">
              <a:schemeClr val="accent2">
                <a:satMod val="175000"/>
                <a:alpha val="40000"/>
              </a:schemeClr>
            </a:glow>
          </a:effectLst>
        </p:spPr>
        <p:txBody>
          <a:bodyPr wrap="square">
            <a:spAutoFit/>
          </a:bodyPr>
          <a:lstStyle/>
          <a:p>
            <a:pPr algn="just"/>
            <a:r>
              <a:rPr lang="tr-TR" b="1" dirty="0">
                <a:latin typeface="Times New Roman" panose="02020603050405020304" pitchFamily="18" charset="0"/>
                <a:cs typeface="Times New Roman" panose="02020603050405020304" pitchFamily="18" charset="0"/>
              </a:rPr>
              <a:t>Tüm dünyada ve ülkemizde 20 Kasım Dünya Çocuk Hakları Günü olarak kutlanmaktadır.</a:t>
            </a:r>
          </a:p>
        </p:txBody>
      </p:sp>
    </p:spTree>
    <p:extLst>
      <p:ext uri="{BB962C8B-B14F-4D97-AF65-F5344CB8AC3E}">
        <p14:creationId xmlns:p14="http://schemas.microsoft.com/office/powerpoint/2010/main" xmlns="" val="372421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content.fist7-1.fna.fbcdn.net/v/t31.0-8/23668803_2010330022557116_3863417753761447693_o.jpg?_nc_cat=111&amp;_nc_sid=730e14&amp;_nc_ohc=_fs0E-630QUAX_kdTTv&amp;_nc_ht=scontent.fist7-1.fna&amp;oh=d248854af40ea5a150959f7af6a792b6&amp;oe=5F954E7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extLst/>
        </p:spPr>
        <p:style>
          <a:lnRef idx="2">
            <a:schemeClr val="accent4">
              <a:shade val="50000"/>
            </a:schemeClr>
          </a:lnRef>
          <a:fillRef idx="1">
            <a:schemeClr val="accent4"/>
          </a:fillRef>
          <a:effectRef idx="0">
            <a:schemeClr val="accent4"/>
          </a:effectRef>
          <a:fontRef idx="minor">
            <a:schemeClr val="lt1"/>
          </a:fontRef>
        </p:style>
      </p:pic>
      <p:sp>
        <p:nvSpPr>
          <p:cNvPr id="3" name="Bulut Belirtme Çizgisi 2"/>
          <p:cNvSpPr/>
          <p:nvPr/>
        </p:nvSpPr>
        <p:spPr>
          <a:xfrm>
            <a:off x="1102659" y="779929"/>
            <a:ext cx="10663517" cy="1008529"/>
          </a:xfrm>
          <a:prstGeom prst="cloudCallout">
            <a:avLst>
              <a:gd name="adj1" fmla="val 22451"/>
              <a:gd name="adj2" fmla="val 110752"/>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4" name="Dikdörtgen 3"/>
          <p:cNvSpPr/>
          <p:nvPr/>
        </p:nvSpPr>
        <p:spPr>
          <a:xfrm>
            <a:off x="1465729" y="779929"/>
            <a:ext cx="8390965" cy="923330"/>
          </a:xfrm>
          <a:prstGeom prst="rect">
            <a:avLst/>
          </a:prstGeom>
          <a:noFill/>
        </p:spPr>
        <p:txBody>
          <a:bodyPr wrap="square" lIns="91440" tIns="45720" rIns="91440" bIns="45720">
            <a:spAutoFit/>
          </a:bodyPr>
          <a:lstStyle/>
          <a:p>
            <a:pPr algn="ctr"/>
            <a:r>
              <a:rPr lang="tr-TR" sz="5400" dirty="0" smtClean="0">
                <a:ln w="0"/>
                <a:effectLst>
                  <a:outerShdw blurRad="38100" dist="19050" dir="2700000" algn="tl" rotWithShape="0">
                    <a:schemeClr val="dk1">
                      <a:alpha val="40000"/>
                    </a:schemeClr>
                  </a:outerShdw>
                </a:effectLst>
              </a:rPr>
              <a:t>        </a:t>
            </a:r>
            <a:r>
              <a:rPr lang="tr-TR" sz="4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Çocuk Hakları Sözleşmesi</a:t>
            </a:r>
            <a:endParaRPr lang="tr-TR" sz="4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83215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04DF5B8C-3810-0446-B3B4-B710ECB75FE8}"/>
              </a:ext>
            </a:extLst>
          </p:cNvPr>
          <p:cNvPicPr>
            <a:picLocks noChangeAspect="1"/>
          </p:cNvPicPr>
          <p:nvPr/>
        </p:nvPicPr>
        <p:blipFill rotWithShape="1">
          <a:blip r:embed="rId2" cstate="print"/>
          <a:srcRect t="15367" b="44880"/>
          <a:stretch/>
        </p:blipFill>
        <p:spPr>
          <a:xfrm>
            <a:off x="323373" y="1869140"/>
            <a:ext cx="5356538" cy="4612341"/>
          </a:xfrm>
          <a:prstGeom prst="rect">
            <a:avLst/>
          </a:prstGeom>
          <a:effectLst>
            <a:glow rad="228600">
              <a:schemeClr val="accent5">
                <a:satMod val="175000"/>
                <a:alpha val="40000"/>
              </a:schemeClr>
            </a:glow>
          </a:effectLst>
        </p:spPr>
      </p:pic>
      <p:pic>
        <p:nvPicPr>
          <p:cNvPr id="5" name="Resim 4">
            <a:extLst>
              <a:ext uri="{FF2B5EF4-FFF2-40B4-BE49-F238E27FC236}">
                <a16:creationId xmlns:a16="http://schemas.microsoft.com/office/drawing/2014/main" xmlns="" id="{04DF5B8C-3810-0446-B3B4-B710ECB75FE8}"/>
              </a:ext>
            </a:extLst>
          </p:cNvPr>
          <p:cNvPicPr>
            <a:picLocks noChangeAspect="1"/>
          </p:cNvPicPr>
          <p:nvPr/>
        </p:nvPicPr>
        <p:blipFill rotWithShape="1">
          <a:blip r:embed="rId2" cstate="print"/>
          <a:srcRect t="54546" b="191"/>
          <a:stretch/>
        </p:blipFill>
        <p:spPr>
          <a:xfrm>
            <a:off x="6122320" y="1869140"/>
            <a:ext cx="5795682" cy="4612342"/>
          </a:xfrm>
          <a:prstGeom prst="rect">
            <a:avLst/>
          </a:prstGeom>
          <a:ln>
            <a:solidFill>
              <a:srgbClr val="0070C0"/>
            </a:solidFill>
          </a:ln>
          <a:effectLst>
            <a:glow rad="228600">
              <a:schemeClr val="accent5">
                <a:satMod val="175000"/>
                <a:alpha val="40000"/>
              </a:schemeClr>
            </a:glow>
          </a:effectLst>
        </p:spPr>
      </p:pic>
      <p:pic>
        <p:nvPicPr>
          <p:cNvPr id="6" name="Resim 5">
            <a:extLst>
              <a:ext uri="{FF2B5EF4-FFF2-40B4-BE49-F238E27FC236}">
                <a16:creationId xmlns:a16="http://schemas.microsoft.com/office/drawing/2014/main" xmlns="" id="{04DF5B8C-3810-0446-B3B4-B710ECB75FE8}"/>
              </a:ext>
            </a:extLst>
          </p:cNvPr>
          <p:cNvPicPr>
            <a:picLocks noChangeAspect="1"/>
          </p:cNvPicPr>
          <p:nvPr/>
        </p:nvPicPr>
        <p:blipFill rotWithShape="1">
          <a:blip r:embed="rId2" cstate="print"/>
          <a:srcRect b="80758"/>
          <a:stretch/>
        </p:blipFill>
        <p:spPr>
          <a:xfrm>
            <a:off x="1395679" y="349623"/>
            <a:ext cx="9453282" cy="1129551"/>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919590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ChangeAspect="1"/>
          </p:cNvPicPr>
          <p:nvPr/>
        </p:nvPicPr>
        <p:blipFill rotWithShape="1">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b="32394"/>
          <a:stretch/>
        </p:blipFill>
        <p:spPr>
          <a:xfrm>
            <a:off x="0" y="0"/>
            <a:ext cx="12191999" cy="6858001"/>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5" name="Oval 4"/>
          <p:cNvSpPr/>
          <p:nvPr/>
        </p:nvSpPr>
        <p:spPr>
          <a:xfrm>
            <a:off x="244925" y="235132"/>
            <a:ext cx="5514704" cy="231212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tr-TR" sz="1400" dirty="0" smtClean="0">
                <a:solidFill>
                  <a:schemeClr val="tx1"/>
                </a:solidFill>
                <a:latin typeface="Times New Roman" panose="02020603050405020304" pitchFamily="18" charset="0"/>
                <a:cs typeface="Times New Roman" panose="02020603050405020304" pitchFamily="18" charset="0"/>
              </a:rPr>
              <a:t>1- </a:t>
            </a:r>
            <a:r>
              <a:rPr lang="tr-TR" sz="1400" dirty="0">
                <a:solidFill>
                  <a:schemeClr val="tx1"/>
                </a:solidFill>
                <a:latin typeface="Times New Roman" panose="02020603050405020304" pitchFamily="18" charset="0"/>
                <a:cs typeface="Times New Roman" panose="02020603050405020304" pitchFamily="18" charset="0"/>
              </a:rPr>
              <a:t>Her birey on sekiz yaşına kadar çocuk olarak kabul edilir. Her çocuk vazgeçilmez haklara sahiptir.</a:t>
            </a:r>
          </a:p>
          <a:p>
            <a:r>
              <a:rPr lang="tr-TR" sz="1400" dirty="0">
                <a:solidFill>
                  <a:schemeClr val="tx1"/>
                </a:solidFill>
                <a:latin typeface="Times New Roman" panose="02020603050405020304" pitchFamily="18" charset="0"/>
                <a:cs typeface="Times New Roman" panose="02020603050405020304" pitchFamily="18" charset="0"/>
              </a:rPr>
              <a:t>2- Çocuk Hakları, bütün çocuklar içindir. Doğum yerleri, konuştukları dil ne olursa olsun fark etmez. Büyüklerinin inançları ya da görüşleri nedeniyle hiçbir çocuğa ayrım yapılmaz</a:t>
            </a:r>
            <a:r>
              <a:rPr lang="tr-TR" sz="1400" dirty="0" smtClean="0">
                <a:solidFill>
                  <a:schemeClr val="tx1"/>
                </a:solidFill>
                <a:latin typeface="Times New Roman" panose="02020603050405020304" pitchFamily="18" charset="0"/>
                <a:cs typeface="Times New Roman" panose="02020603050405020304" pitchFamily="18" charset="0"/>
              </a:rPr>
              <a:t>.</a:t>
            </a:r>
            <a:endParaRPr lang="tr-TR" sz="1400" dirty="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6666413" y="320040"/>
            <a:ext cx="5525586" cy="214230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tr-TR" sz="1400" dirty="0" smtClean="0">
                <a:solidFill>
                  <a:schemeClr val="tx1"/>
                </a:solidFill>
                <a:latin typeface="Times New Roman" panose="02020603050405020304" pitchFamily="18" charset="0"/>
                <a:cs typeface="Times New Roman" panose="02020603050405020304" pitchFamily="18" charset="0"/>
              </a:rPr>
              <a:t>4- </a:t>
            </a:r>
            <a:r>
              <a:rPr lang="tr-TR" sz="1400" dirty="0" err="1">
                <a:solidFill>
                  <a:schemeClr val="tx1"/>
                </a:solidFill>
                <a:latin typeface="Times New Roman" panose="02020603050405020304" pitchFamily="18" charset="0"/>
                <a:cs typeface="Times New Roman" panose="02020603050405020304" pitchFamily="18" charset="0"/>
              </a:rPr>
              <a:t>ÇHS’de</a:t>
            </a:r>
            <a:r>
              <a:rPr lang="tr-TR" sz="1400" dirty="0">
                <a:solidFill>
                  <a:schemeClr val="tx1"/>
                </a:solidFill>
                <a:latin typeface="Times New Roman" panose="02020603050405020304" pitchFamily="18" charset="0"/>
                <a:cs typeface="Times New Roman" panose="02020603050405020304" pitchFamily="18" charset="0"/>
              </a:rPr>
              <a:t> yazılı olan hakların uygulanması için gereken her türlü çabanın gösterilmesi gerekir. Devlet çocukların bu haklardan yararlanmasını sağlar.</a:t>
            </a:r>
          </a:p>
          <a:p>
            <a:r>
              <a:rPr lang="tr-TR" sz="1400" dirty="0">
                <a:solidFill>
                  <a:schemeClr val="tx1"/>
                </a:solidFill>
                <a:latin typeface="Times New Roman" panose="02020603050405020304" pitchFamily="18" charset="0"/>
                <a:cs typeface="Times New Roman" panose="02020603050405020304" pitchFamily="18" charset="0"/>
              </a:rPr>
              <a:t>5- Devlet, hakların uygulanması konusunda çaba gösterirken başta anne baba olmak üzere çocuktan sorumlu olan kişilerin haklarına karşı saygılı olur</a:t>
            </a:r>
          </a:p>
        </p:txBody>
      </p:sp>
      <p:sp>
        <p:nvSpPr>
          <p:cNvPr id="9" name="Oval 8"/>
          <p:cNvSpPr/>
          <p:nvPr/>
        </p:nvSpPr>
        <p:spPr>
          <a:xfrm>
            <a:off x="3182977" y="1972492"/>
            <a:ext cx="5643153" cy="193983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tr-TR" sz="1400" dirty="0" smtClean="0">
              <a:solidFill>
                <a:schemeClr val="tx1"/>
              </a:solidFill>
              <a:latin typeface="Times New Roman" panose="02020603050405020304" pitchFamily="18" charset="0"/>
              <a:cs typeface="Times New Roman" panose="02020603050405020304" pitchFamily="18" charset="0"/>
            </a:endParaRPr>
          </a:p>
          <a:p>
            <a:pPr algn="just"/>
            <a:r>
              <a:rPr lang="tr-TR" sz="1400" dirty="0" smtClean="0">
                <a:solidFill>
                  <a:schemeClr val="tx1"/>
                </a:solidFill>
                <a:latin typeface="Times New Roman" panose="02020603050405020304" pitchFamily="18" charset="0"/>
                <a:cs typeface="Times New Roman" panose="02020603050405020304" pitchFamily="18" charset="0"/>
              </a:rPr>
              <a:t>3- </a:t>
            </a:r>
            <a:r>
              <a:rPr lang="tr-TR" sz="1400" dirty="0">
                <a:solidFill>
                  <a:schemeClr val="tx1"/>
                </a:solidFill>
                <a:latin typeface="Times New Roman" panose="02020603050405020304" pitchFamily="18" charset="0"/>
                <a:cs typeface="Times New Roman" panose="02020603050405020304" pitchFamily="18" charset="0"/>
              </a:rPr>
              <a:t>Çocuklarla ilgili bütün yasa ve uygulamaları oluşturanlar, önce çocukların yararını düşünmek zorundadır. Devlet, çocukların koruma ve bakımını üstlenenlerin sorumluluklarını yerine getirmeleri için önlemleri alır ve onların sorumluluklarını yerine getirip getirmediklerine bakar.</a:t>
            </a:r>
          </a:p>
          <a:p>
            <a:pPr algn="just"/>
            <a:endParaRPr lang="tr-TR" sz="1400" dirty="0"/>
          </a:p>
        </p:txBody>
      </p:sp>
    </p:spTree>
    <p:extLst>
      <p:ext uri="{BB962C8B-B14F-4D97-AF65-F5344CB8AC3E}">
        <p14:creationId xmlns:p14="http://schemas.microsoft.com/office/powerpoint/2010/main" xmlns="" val="3213215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3"/>
          <p:cNvPicPr>
            <a:picLocks noChangeAspect="1"/>
          </p:cNvPicPr>
          <p:nvPr/>
        </p:nvPicPr>
        <p:blipFill rotWithShape="1">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b="32394"/>
          <a:stretch/>
        </p:blipFill>
        <p:spPr>
          <a:xfrm>
            <a:off x="0" y="0"/>
            <a:ext cx="12191999" cy="6858001"/>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5" name="Oval 4"/>
          <p:cNvSpPr/>
          <p:nvPr/>
        </p:nvSpPr>
        <p:spPr>
          <a:xfrm>
            <a:off x="146757" y="365125"/>
            <a:ext cx="5527902" cy="2579781"/>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tr-TR" sz="1400" dirty="0">
                <a:solidFill>
                  <a:schemeClr val="tx1"/>
                </a:solidFill>
                <a:latin typeface="Times New Roman" panose="02020603050405020304" pitchFamily="18" charset="0"/>
                <a:cs typeface="Times New Roman" panose="02020603050405020304" pitchFamily="18" charset="0"/>
              </a:rPr>
              <a:t>6- Yaşamak, her çocuğun temel hakkıdır ve herkesin ilk görevi çocukların yaşamını korumaktır.</a:t>
            </a:r>
          </a:p>
          <a:p>
            <a:pPr algn="just"/>
            <a:r>
              <a:rPr lang="tr-TR" sz="1400" dirty="0">
                <a:solidFill>
                  <a:schemeClr val="tx1"/>
                </a:solidFill>
                <a:latin typeface="Times New Roman" panose="02020603050405020304" pitchFamily="18" charset="0"/>
                <a:cs typeface="Times New Roman" panose="02020603050405020304" pitchFamily="18" charset="0"/>
              </a:rPr>
              <a:t>7- Her çocuğun bir isme ve vatandaşlığa sahip olma hakkı vardır. Devlet, çocuk doğduğunda bu ismi kaydeder ve çocuğa bir kimlik verir.</a:t>
            </a:r>
          </a:p>
        </p:txBody>
      </p:sp>
      <p:sp>
        <p:nvSpPr>
          <p:cNvPr id="7" name="Oval 6"/>
          <p:cNvSpPr/>
          <p:nvPr/>
        </p:nvSpPr>
        <p:spPr>
          <a:xfrm>
            <a:off x="6512859" y="349638"/>
            <a:ext cx="5532384" cy="254671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endParaRPr lang="tr-TR" dirty="0"/>
          </a:p>
          <a:p>
            <a:pPr algn="just"/>
            <a:r>
              <a:rPr lang="tr-TR" sz="1400" dirty="0" smtClean="0">
                <a:solidFill>
                  <a:schemeClr val="tx1"/>
                </a:solidFill>
                <a:latin typeface="Times New Roman" panose="02020603050405020304" pitchFamily="18" charset="0"/>
                <a:cs typeface="Times New Roman" panose="02020603050405020304" pitchFamily="18" charset="0"/>
              </a:rPr>
              <a:t>9- </a:t>
            </a:r>
            <a:r>
              <a:rPr lang="tr-TR" sz="1400" dirty="0">
                <a:solidFill>
                  <a:schemeClr val="tx1"/>
                </a:solidFill>
                <a:latin typeface="Times New Roman" panose="02020603050405020304" pitchFamily="18" charset="0"/>
                <a:cs typeface="Times New Roman" panose="02020603050405020304" pitchFamily="18" charset="0"/>
              </a:rPr>
              <a:t>Her çocuğun ailesiyle birlikte yaşama hakkı vardır. Anne baba çocuğa bakamıyorsa, çocuk bu durumdan zarar görmesin diye ona başka bir bakım sağlanmalıdır. Bu durumda da her çocuğun, anne ve babasıyla düzenli olarak görüşebilme hakkı vardır.</a:t>
            </a:r>
          </a:p>
          <a:p>
            <a:pPr algn="just"/>
            <a:r>
              <a:rPr lang="tr-TR" sz="1400" dirty="0">
                <a:solidFill>
                  <a:schemeClr val="tx1"/>
                </a:solidFill>
                <a:latin typeface="Times New Roman" panose="02020603050405020304" pitchFamily="18" charset="0"/>
                <a:cs typeface="Times New Roman" panose="02020603050405020304" pitchFamily="18" charset="0"/>
              </a:rPr>
              <a:t>10- Anne babası ayrı ülkelerde yaşayan çocukların aileleriyle birlikte olabilmeleri için devletler kolaylık gösterir.</a:t>
            </a:r>
          </a:p>
          <a:p>
            <a:endParaRPr lang="tr-TR" dirty="0" smtClean="0">
              <a:solidFill>
                <a:schemeClr val="tx1"/>
              </a:solidFill>
            </a:endParaRPr>
          </a:p>
        </p:txBody>
      </p:sp>
      <p:sp>
        <p:nvSpPr>
          <p:cNvPr id="6" name="Oval 5"/>
          <p:cNvSpPr/>
          <p:nvPr/>
        </p:nvSpPr>
        <p:spPr>
          <a:xfrm>
            <a:off x="3257010" y="2393576"/>
            <a:ext cx="5526741" cy="1667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tr-TR" sz="1400" dirty="0">
                <a:solidFill>
                  <a:schemeClr val="tx1"/>
                </a:solidFill>
                <a:latin typeface="Times New Roman" panose="02020603050405020304" pitchFamily="18" charset="0"/>
                <a:cs typeface="Times New Roman" panose="02020603050405020304" pitchFamily="18" charset="0"/>
              </a:rPr>
              <a:t>8- Çocuklara verilen isim, vatandaşlık hakkı ve aile bağları korunmalıdır. Tüm bunlar zorla değiştirilemez ve alınamaz, değiştirilmek istenir ya da çocuğun elinden bu haklar alınırsa devlet bu duruma karşı çıkmalıdır.</a:t>
            </a:r>
          </a:p>
        </p:txBody>
      </p:sp>
    </p:spTree>
    <p:extLst>
      <p:ext uri="{BB962C8B-B14F-4D97-AF65-F5344CB8AC3E}">
        <p14:creationId xmlns:p14="http://schemas.microsoft.com/office/powerpoint/2010/main" xmlns="" val="1807796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1198</Words>
  <Application>Microsoft Office PowerPoint</Application>
  <PresentationFormat>Özel</PresentationFormat>
  <Paragraphs>69</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Win7</cp:lastModifiedBy>
  <cp:revision>24</cp:revision>
  <dcterms:created xsi:type="dcterms:W3CDTF">2020-09-26T17:51:21Z</dcterms:created>
  <dcterms:modified xsi:type="dcterms:W3CDTF">2020-10-17T18:33:58Z</dcterms:modified>
</cp:coreProperties>
</file>